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700808"/>
            <a:ext cx="7776864" cy="264687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Аттестация педработников </a:t>
            </a:r>
            <a:endParaRPr lang="ru-RU" sz="4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2016-2017 </a:t>
            </a:r>
            <a:r>
              <a:rPr lang="ru-RU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уч.год</a:t>
            </a:r>
            <a:endParaRPr lang="ru-RU" sz="4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90524" y="6160572"/>
            <a:ext cx="1324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white"/>
                </a:solidFill>
              </a:rPr>
              <a:t>Калач-2016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03848" y="3933056"/>
            <a:ext cx="2399183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Новое в аттестации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20888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Нормативные документы, </a:t>
            </a:r>
            <a:b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регламентирующие аттестацию педработников в 2016-2017 </a:t>
            </a:r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уч.году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4389120"/>
          </a:xfrm>
        </p:spPr>
        <p:txBody>
          <a:bodyPr/>
          <a:lstStyle/>
          <a:p>
            <a:pPr fontAlgn="base">
              <a:lnSpc>
                <a:spcPct val="150000"/>
              </a:lnSpc>
            </a:pPr>
            <a:r>
              <a:rPr lang="ru-RU" dirty="0" smtClean="0"/>
              <a:t>Приказ ДОНиМП от 17.06.2016 № 689</a:t>
            </a:r>
          </a:p>
          <a:p>
            <a:pPr fontAlgn="base">
              <a:lnSpc>
                <a:spcPct val="150000"/>
              </a:lnSpc>
            </a:pPr>
            <a:r>
              <a:rPr lang="ru-RU" dirty="0" smtClean="0"/>
              <a:t>Приказ ДОНиМП от 17.06.2016 № 690</a:t>
            </a:r>
          </a:p>
          <a:p>
            <a:pPr fontAlgn="base">
              <a:lnSpc>
                <a:spcPct val="150000"/>
              </a:lnSpc>
            </a:pPr>
            <a:r>
              <a:rPr lang="ru-RU" dirty="0" smtClean="0"/>
              <a:t>Приложение к приказу ДОНиМП от 17.06.2016 №690. Регламент работы аттестационной комиссии ДОНиМП ВО</a:t>
            </a:r>
          </a:p>
          <a:p>
            <a:pPr fontAlgn="base">
              <a:lnSpc>
                <a:spcPct val="150000"/>
              </a:lnSpc>
            </a:pPr>
            <a:r>
              <a:rPr lang="ru-RU" dirty="0" smtClean="0"/>
              <a:t>Приказ ДОНиМП от 17.06.2016 № 691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Этапы аттестации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>
              <a:lnSpc>
                <a:spcPct val="170000"/>
              </a:lnSpc>
              <a:buNone/>
            </a:pPr>
            <a:r>
              <a:rPr lang="ru-RU" sz="3500" b="1" dirty="0" smtClean="0"/>
              <a:t>   1. </a:t>
            </a:r>
            <a:r>
              <a:rPr lang="ru-RU" b="1" dirty="0" smtClean="0"/>
              <a:t>Консультативный </a:t>
            </a:r>
            <a:r>
              <a:rPr lang="ru-RU" b="1" dirty="0" smtClean="0"/>
              <a:t>этап </a:t>
            </a:r>
          </a:p>
          <a:p>
            <a:pPr>
              <a:lnSpc>
                <a:spcPct val="170000"/>
              </a:lnSpc>
              <a:buNone/>
            </a:pPr>
            <a:r>
              <a:rPr lang="ru-RU" dirty="0" smtClean="0"/>
              <a:t>(Оказать консультативные и методические услуги в целях организации и координации работы аттестуемых в «Личном кабинете» в электронной системе на основе методических рекомендаций)</a:t>
            </a:r>
          </a:p>
          <a:p>
            <a:pPr fontAlgn="base">
              <a:lnSpc>
                <a:spcPct val="170000"/>
              </a:lnSpc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3500" dirty="0" smtClean="0"/>
              <a:t>2.</a:t>
            </a:r>
            <a:r>
              <a:rPr lang="ru-RU" b="1" dirty="0" smtClean="0"/>
              <a:t>Этап </a:t>
            </a:r>
            <a:r>
              <a:rPr lang="ru-RU" b="1" dirty="0" smtClean="0"/>
              <a:t>предоставления аттестуемыми пакета материалов на бумажном носителе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060848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Требования к содержанию папки аттестующегося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4653136"/>
          </a:xfrm>
        </p:spPr>
        <p:txBody>
          <a:bodyPr>
            <a:normAutofit fontScale="40000" lnSpcReduction="20000"/>
          </a:bodyPr>
          <a:lstStyle/>
          <a:p>
            <a:pPr fontAlgn="base">
              <a:lnSpc>
                <a:spcPct val="170000"/>
              </a:lnSpc>
            </a:pPr>
            <a:r>
              <a:rPr lang="ru-RU" sz="3300" dirty="0" smtClean="0"/>
              <a:t>Титульный лист (сформированный в программе, скачанный, распечатанный аттестуемым)</a:t>
            </a:r>
          </a:p>
          <a:p>
            <a:pPr fontAlgn="base">
              <a:lnSpc>
                <a:spcPct val="170000"/>
              </a:lnSpc>
            </a:pPr>
            <a:r>
              <a:rPr lang="ru-RU" sz="3300" dirty="0" smtClean="0"/>
              <a:t>Заявление (сформированное в программе, скачанное, распечатанное и ПОДПИСАННОЕ аттестуемым)</a:t>
            </a:r>
          </a:p>
          <a:p>
            <a:pPr fontAlgn="base">
              <a:lnSpc>
                <a:spcPct val="170000"/>
              </a:lnSpc>
            </a:pPr>
            <a:r>
              <a:rPr lang="ru-RU" sz="3300" dirty="0" smtClean="0"/>
              <a:t>Сведения о повышении квалификации (сформированные в программе, скачанные и распечатанные аттестуемым, заверенные печатью образовательной организации и подписью руководителя)</a:t>
            </a:r>
          </a:p>
          <a:p>
            <a:pPr fontAlgn="base">
              <a:lnSpc>
                <a:spcPct val="170000"/>
              </a:lnSpc>
            </a:pPr>
            <a:r>
              <a:rPr lang="ru-RU" sz="3300" u="sng" dirty="0" smtClean="0"/>
              <a:t>Документы, содержащие данные о трудовой деятельности и аттестации </a:t>
            </a:r>
            <a:r>
              <a:rPr lang="ru-RU" sz="3300" dirty="0" smtClean="0"/>
              <a:t>(для соискателя, работающего в должности </a:t>
            </a:r>
            <a:r>
              <a:rPr lang="ru-RU" sz="3300" b="1" u="sng" dirty="0" smtClean="0"/>
              <a:t>по совместительству</a:t>
            </a:r>
            <a:r>
              <a:rPr lang="ru-RU" sz="3300" u="sng" dirty="0" smtClean="0"/>
              <a:t> </a:t>
            </a:r>
            <a:r>
              <a:rPr lang="ru-RU" sz="3300" dirty="0" smtClean="0"/>
              <a:t>- внешнее или внутреннее совмещение):</a:t>
            </a:r>
          </a:p>
          <a:p>
            <a:pPr>
              <a:lnSpc>
                <a:spcPct val="170000"/>
              </a:lnSpc>
              <a:buNone/>
            </a:pPr>
            <a:r>
              <a:rPr lang="ru-RU" sz="3300" dirty="0" smtClean="0"/>
              <a:t>- ксерокопия трудовой книжки, заверенная печатью и подписью руководителя по основному месту работы; </a:t>
            </a:r>
          </a:p>
          <a:p>
            <a:pPr>
              <a:lnSpc>
                <a:spcPct val="170000"/>
              </a:lnSpc>
              <a:buNone/>
            </a:pPr>
            <a:r>
              <a:rPr lang="ru-RU" sz="3300" dirty="0" smtClean="0"/>
              <a:t>- справка с места работы по совместительству в межаттестационный период с указанием даты приёма на работу в данной должности в эту образовательную организацию; </a:t>
            </a:r>
          </a:p>
          <a:p>
            <a:pPr>
              <a:lnSpc>
                <a:spcPct val="170000"/>
              </a:lnSpc>
              <a:buNone/>
            </a:pPr>
            <a:r>
              <a:rPr lang="ru-RU" sz="3300" dirty="0" smtClean="0"/>
              <a:t>- ксерокопия аттестационного листа с информацией о результатах предыдущей аттестации по совмещаемой должности (если результаты аттестации по данной должности не внесены в трудовую книжку)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Требования к содержанию папки аттестующегося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468880"/>
            <a:ext cx="8229600" cy="398445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3600" dirty="0" smtClean="0"/>
              <a:t>5</a:t>
            </a:r>
            <a:r>
              <a:rPr lang="ru-RU" sz="4400" dirty="0" smtClean="0"/>
              <a:t>.</a:t>
            </a:r>
            <a:r>
              <a:rPr lang="ru-RU" sz="3600" dirty="0" smtClean="0"/>
              <a:t> Таблица с “Листом согласования”</a:t>
            </a:r>
          </a:p>
          <a:p>
            <a:pPr>
              <a:lnSpc>
                <a:spcPct val="170000"/>
              </a:lnSpc>
              <a:buNone/>
            </a:pPr>
            <a:r>
              <a:rPr lang="ru-RU" sz="3600" dirty="0" smtClean="0"/>
              <a:t>6. Пустой файл для экспертного заключения</a:t>
            </a:r>
          </a:p>
          <a:p>
            <a:pPr>
              <a:lnSpc>
                <a:spcPct val="170000"/>
              </a:lnSpc>
              <a:buNone/>
            </a:pPr>
            <a:r>
              <a:rPr lang="ru-RU" sz="3600" dirty="0" smtClean="0"/>
              <a:t>Все </a:t>
            </a:r>
            <a:r>
              <a:rPr lang="ru-RU" sz="3600" dirty="0" smtClean="0"/>
              <a:t>материалы помещаются в папку-скоросшиватель, материал, соответствующий каждому пункту,  помещается в отдельный файл. Нарушение порядка вложения материалов не допускается! </a:t>
            </a:r>
          </a:p>
          <a:p>
            <a:pPr>
              <a:lnSpc>
                <a:spcPct val="170000"/>
              </a:lnSpc>
              <a:buNone/>
            </a:pPr>
            <a:r>
              <a:rPr lang="ru-RU" sz="3600" u="sng" dirty="0" smtClean="0">
                <a:solidFill>
                  <a:srgbClr val="FF0000"/>
                </a:solidFill>
              </a:rPr>
              <a:t>Дидактические и иллюстративные материалы (фотографии, рисунки и т.д.) в папку-скоросшиватель не помещаются.</a:t>
            </a:r>
            <a:endParaRPr lang="ru-RU" sz="3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“Лист Согласования”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ru-RU" dirty="0" smtClean="0"/>
              <a:t>       Согласование </a:t>
            </a:r>
            <a:r>
              <a:rPr lang="ru-RU" dirty="0" smtClean="0"/>
              <a:t>информации проходит в соответствии с пунктами </a:t>
            </a:r>
            <a:r>
              <a:rPr lang="ru-RU" dirty="0" smtClean="0"/>
              <a:t> электронных </a:t>
            </a:r>
            <a:r>
              <a:rPr lang="ru-RU" dirty="0" smtClean="0"/>
              <a:t>таблиц следующим образом: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В графе </a:t>
            </a:r>
            <a:r>
              <a:rPr lang="ru-RU" b="1" dirty="0" smtClean="0"/>
              <a:t>«Подтверждение наличия информации»</a:t>
            </a:r>
            <a:r>
              <a:rPr lang="ru-RU" dirty="0" smtClean="0"/>
              <a:t> руководитель образовательной организации в ручную вносит запись </a:t>
            </a:r>
            <a:r>
              <a:rPr lang="ru-RU" b="1" dirty="0" smtClean="0"/>
              <a:t>«подтверждаю»/ «не подтверждаю»</a:t>
            </a:r>
            <a:r>
              <a:rPr lang="ru-RU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При наличии записи </a:t>
            </a:r>
            <a:r>
              <a:rPr lang="ru-RU" b="1" dirty="0" smtClean="0"/>
              <a:t>«не подтверждаю»</a:t>
            </a:r>
            <a:r>
              <a:rPr lang="ru-RU" dirty="0" smtClean="0"/>
              <a:t> руководитель образовательной организации в графе </a:t>
            </a:r>
            <a:r>
              <a:rPr lang="ru-RU" b="1" dirty="0" smtClean="0"/>
              <a:t>«Особое мнение»</a:t>
            </a:r>
            <a:r>
              <a:rPr lang="ru-RU" dirty="0" smtClean="0"/>
              <a:t> указывает причину, по которой возникли разногласия, предоставляет собственную информацию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55679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“Лист согласования”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ru-RU" dirty="0" smtClean="0"/>
              <a:t>       Достоверность </a:t>
            </a:r>
            <a:r>
              <a:rPr lang="ru-RU" dirty="0" smtClean="0"/>
              <a:t>информации о результатах педагогической деятельности аттестуемого в межаттестационный период дополнительно подтверждается в листе согласования подписью руководителя образовательной организации. Печать образовательной организации и повторно подпись с расшифровкой ФИО руководителя образовательной организации в соответствии с нормами делопроизводства проставляется на листе для скрепления материалов (обратная сторона последнего листа скреплённых материалов) в месте скрепления (шва).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2996952"/>
            <a:ext cx="7851648" cy="1828800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Спасибо за внимание!</a:t>
            </a:r>
            <a:b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</a:br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/>
            </a:r>
            <a:b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</a:br>
            <a:endParaRPr lang="ru-RU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382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Слайд 1</vt:lpstr>
      <vt:lpstr>Нормативные документы,  регламентирующие аттестацию педработников в 2016-2017 уч.году  </vt:lpstr>
      <vt:lpstr>Этапы аттестации  </vt:lpstr>
      <vt:lpstr>Требования к содержанию папки аттестующегося  </vt:lpstr>
      <vt:lpstr>Требования к содержанию папки аттестующегося  </vt:lpstr>
      <vt:lpstr>“Лист Согласования”  </vt:lpstr>
      <vt:lpstr>“Лист согласования”  </vt:lpstr>
      <vt:lpstr>Спасибо за внимание!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Алёна</dc:creator>
  <cp:lastModifiedBy>Алёна</cp:lastModifiedBy>
  <cp:revision>6</cp:revision>
  <dcterms:created xsi:type="dcterms:W3CDTF">2016-09-13T03:57:07Z</dcterms:created>
  <dcterms:modified xsi:type="dcterms:W3CDTF">2016-09-13T04:23:13Z</dcterms:modified>
</cp:coreProperties>
</file>