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Пол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964190441164286E-2"/>
          <c:y val="0.15773954509061464"/>
          <c:w val="0.74642009763921524"/>
          <c:h val="0.755208245290238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"/>
          <c:dPt>
            <c:idx val="0"/>
            <c:bubble3D val="0"/>
            <c:explosion val="14"/>
          </c:dPt>
          <c:dPt>
            <c:idx val="1"/>
            <c:bubble3D val="0"/>
            <c:explosion val="18"/>
          </c:dPt>
          <c:dLbls>
            <c:dLbl>
              <c:idx val="0"/>
              <c:layout>
                <c:manualLayout>
                  <c:x val="-7.7363530488949547E-2"/>
                  <c:y val="-9.3204020758448777E-4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0416039341733451E-2"/>
                  <c:y val="-6.8745841164366411E-2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55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МУЖ.</c:v>
                </c:pt>
                <c:pt idx="1">
                  <c:v>ЖЕН.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6978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9040633637609501"/>
          <c:y val="0.4179429661324493"/>
          <c:w val="9.5704736023041331E-2"/>
          <c:h val="0.10449063641964369"/>
        </c:manualLayout>
      </c:layout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Возраст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9357705774627196"/>
          <c:w val="0.73051427445661277"/>
          <c:h val="0.709704298088743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40"/>
          </c:dPt>
          <c:dPt>
            <c:idx val="1"/>
            <c:bubble3D val="0"/>
            <c:explosion val="20"/>
          </c:dPt>
          <c:dLbls>
            <c:dLbl>
              <c:idx val="2"/>
              <c:delete val="1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13-17 лет</c:v>
                </c:pt>
                <c:pt idx="1">
                  <c:v>30 и более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0.89</c:v>
                </c:pt>
                <c:pt idx="1">
                  <c:v>0.11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7015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18223"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361535230793074E-2"/>
          <c:y val="0.22711864406779703"/>
          <c:w val="0.67124163295638917"/>
          <c:h val="0.76384343444674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explosion val="25"/>
          <c:dLbls>
            <c:dLbl>
              <c:idx val="2"/>
              <c:delete val="1"/>
            </c:dLbl>
            <c:dLbl>
              <c:idx val="3"/>
              <c:delete val="1"/>
            </c:dLbl>
            <c:spPr>
              <a:noFill/>
              <a:ln w="18223">
                <a:noFill/>
              </a:ln>
            </c:spPr>
            <c:txPr>
              <a:bodyPr/>
              <a:lstStyle/>
              <a:p>
                <a:pPr>
                  <a:defRPr sz="1003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НЕТ</c:v>
                </c:pt>
                <c:pt idx="1">
                  <c:v>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8223">
          <a:noFill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7388750819730798"/>
          <c:y val="0.42955326460481114"/>
          <c:w val="0.11006971527578216"/>
          <c:h val="0.31615120274914088"/>
        </c:manualLayout>
      </c:layout>
      <c:overlay val="0"/>
    </c:legend>
    <c:plotVisOnly val="1"/>
    <c:dispBlanksAs val="zero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Что</a:t>
            </a:r>
            <a:r>
              <a:rPr lang="ru-RU" baseline="0"/>
              <a:t> вы знаете об Иване Грозном</a:t>
            </a:r>
            <a:endParaRPr lang="ru-RU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4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4"/>
                <c:pt idx="0">
                  <c:v>БЫЛ ЦАРЁМ</c:v>
                </c:pt>
                <c:pt idx="1">
                  <c:v>УБИЛ СЫНА</c:v>
                </c:pt>
                <c:pt idx="2">
                  <c:v>БЫЛ ТИРАНОМ</c:v>
                </c:pt>
                <c:pt idx="3">
                  <c:v>НЕ ЗНАЮ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0.55000000000000004</c:v>
                </c:pt>
                <c:pt idx="1">
                  <c:v>0.2</c:v>
                </c:pt>
                <c:pt idx="2">
                  <c:v>7.0000000000000021E-2</c:v>
                </c:pt>
                <c:pt idx="3">
                  <c:v>0.13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2841">
          <a:noFill/>
        </a:ln>
      </c:spPr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76895469961090079"/>
          <c:y val="0.34764569044959764"/>
          <c:w val="0.21528943443057852"/>
          <c:h val="0.47375002674182093"/>
        </c:manualLayout>
      </c:layout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Период правления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1">
                  <c:v>XVI век</c:v>
                </c:pt>
                <c:pt idx="2">
                  <c:v>1533-1584 год</c:v>
                </c:pt>
                <c:pt idx="3">
                  <c:v>ничего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1">
                  <c:v>0.49</c:v>
                </c:pt>
                <c:pt idx="2">
                  <c:v>0.13</c:v>
                </c:pt>
                <c:pt idx="3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0514">
          <a:noFill/>
        </a:ln>
      </c:spPr>
    </c:plotArea>
    <c:legend>
      <c:legendPos val="r"/>
      <c:legendEntry>
        <c:idx val="0"/>
        <c:delete val="1"/>
      </c:legendEntry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Реформы</a:t>
            </a:r>
            <a:r>
              <a:rPr lang="ru-RU" baseline="0"/>
              <a:t> Ивана Грозного </a:t>
            </a:r>
            <a:endParaRPr lang="ru-RU"/>
          </a:p>
        </c:rich>
      </c:tx>
      <c:layout>
        <c:manualLayout>
          <c:xMode val="edge"/>
          <c:yMode val="edge"/>
          <c:x val="0.1629199899058652"/>
          <c:y val="3.2523767532743587E-2"/>
        </c:manualLayout>
      </c:layout>
      <c:overlay val="0"/>
      <c:spPr>
        <a:noFill/>
        <a:ln w="19054"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spPr>
              <a:noFill/>
              <a:ln w="19054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опричнина</c:v>
                </c:pt>
                <c:pt idx="1">
                  <c:v>судебник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0.32</c:v>
                </c:pt>
                <c:pt idx="1">
                  <c:v>0.24</c:v>
                </c:pt>
                <c:pt idx="2">
                  <c:v>0.44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9054">
          <a:noFill/>
        </a:ln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0653992361032214"/>
          <c:y val="0.4046873920915694"/>
          <c:w val="0.20356749433972882"/>
          <c:h val="0.33322386101244023"/>
        </c:manualLayout>
      </c:layout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aseline="0" dirty="0" smtClean="0"/>
              <a:t>Что такое опричнина? </a:t>
            </a:r>
            <a:endParaRPr lang="ru-RU" dirty="0"/>
          </a:p>
        </c:rich>
      </c:tx>
      <c:layout/>
      <c:overlay val="0"/>
      <c:spPr>
        <a:noFill/>
        <a:ln w="17823">
          <a:noFill/>
        </a:ln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97820838887658E-2"/>
          <c:y val="0.20640957803812859"/>
          <c:w val="0.63394048358533761"/>
          <c:h val="0.793590343191807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spPr>
              <a:noFill/>
              <a:ln w="17823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Земля Ивана Грозного</c:v>
                </c:pt>
                <c:pt idx="1">
                  <c:v>Раздел страны на 2 части</c:v>
                </c:pt>
                <c:pt idx="2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0.12</c:v>
                </c:pt>
                <c:pt idx="1">
                  <c:v>0.5</c:v>
                </c:pt>
                <c:pt idx="2">
                  <c:v>0.38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7823">
          <a:noFill/>
        </a:ln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077608385754929"/>
          <c:y val="0.32782151879125865"/>
          <c:w val="0.29318115669541089"/>
          <c:h val="0.39382812313815219"/>
        </c:manualLayout>
      </c:layout>
      <c:overlay val="0"/>
    </c:legend>
    <c:plotVisOnly val="1"/>
    <c:dispBlanksAs val="zero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ru-RU"/>
              <a:t>Хар-ка</a:t>
            </a:r>
            <a:r>
              <a:rPr lang="ru-RU" baseline="0"/>
              <a:t> личности</a:t>
            </a:r>
            <a:endParaRPr lang="ru-RU"/>
          </a:p>
        </c:rich>
      </c:tx>
      <c:layout>
        <c:manualLayout>
          <c:xMode val="edge"/>
          <c:yMode val="edge"/>
          <c:x val="0.41140697201582216"/>
          <c:y val="2.37389133697737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жестокий </c:v>
                </c:pt>
                <c:pt idx="1">
                  <c:v>грозный</c:v>
                </c:pt>
                <c:pt idx="2">
                  <c:v>умный     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0.17</c:v>
                </c:pt>
                <c:pt idx="1">
                  <c:v>0.8</c:v>
                </c:pt>
                <c:pt idx="2">
                  <c:v>3.0000000000000002E-2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9578">
          <a:noFill/>
        </a:ln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6404034203355964"/>
          <c:y val="0.37081276683543107"/>
          <c:w val="0.21802379773245542"/>
          <c:h val="0.34391377148570801"/>
        </c:manualLayout>
      </c:layout>
      <c:overlay val="0"/>
    </c:legend>
    <c:plotVisOnly val="1"/>
    <c:dispBlanksAs val="zero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0.26372</cdr:x>
      <cdr:y>0.15483</cdr:y>
    </cdr:from>
    <cdr:to>
      <cdr:x>0.52133</cdr:x>
      <cdr:y>0.34062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6104" y="360040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0.18258</cdr:x>
      <cdr:y>0.0929</cdr:y>
    </cdr:from>
    <cdr:to>
      <cdr:x>0.40572</cdr:x>
      <cdr:y>0.21676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8072" y="216024"/>
          <a:ext cx="79208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Интересуетесь ли вы историей</a:t>
          </a:r>
          <a:endParaRPr lang="ru-RU" sz="14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360D5-3CA4-4C40-ADAB-7170F6F34652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3AB990-AD01-4DB0-B40D-C4568321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7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AB990-AD01-4DB0-B40D-C456832157C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69AC0-F33B-447A-8117-A7B834A81B4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E8E5-254E-4DE4-9853-A8B9EEB7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772400" cy="129614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Проектная работа </a:t>
            </a:r>
            <a:br>
              <a:rPr lang="ru-RU" b="1" dirty="0" smtClean="0"/>
            </a:br>
            <a:r>
              <a:rPr lang="ru-RU" b="1" dirty="0" smtClean="0"/>
              <a:t>«ИВАН ГРОЗНЫЙ – </a:t>
            </a:r>
            <a:br>
              <a:rPr lang="ru-RU" b="1" dirty="0" smtClean="0"/>
            </a:br>
            <a:r>
              <a:rPr lang="ru-RU" b="1" dirty="0" smtClean="0"/>
              <a:t>ЛИЧНОСТЬ И ЭПОХА»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356992"/>
            <a:ext cx="6512768" cy="324036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</a:pPr>
            <a:endParaRPr lang="ru-RU" sz="2000" b="1" dirty="0" smtClean="0"/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endParaRPr lang="ru-RU" sz="2000" b="1" dirty="0" smtClean="0"/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endParaRPr lang="ru-RU" sz="2000" b="1" dirty="0" smtClean="0"/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endParaRPr lang="ru-RU" sz="2000" b="1" dirty="0" smtClean="0"/>
          </a:p>
          <a:p>
            <a:pPr>
              <a:lnSpc>
                <a:spcPct val="90000"/>
              </a:lnSpc>
            </a:pPr>
            <a:endParaRPr lang="ru-RU" sz="2000" b="1" dirty="0"/>
          </a:p>
          <a:p>
            <a:pPr>
              <a:lnSpc>
                <a:spcPct val="90000"/>
              </a:lnSpc>
            </a:pPr>
            <a:endParaRPr lang="ru-RU" sz="2000" b="1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   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АВТОР: </a:t>
            </a:r>
            <a:r>
              <a:rPr lang="ru-RU" sz="4000" dirty="0" smtClean="0"/>
              <a:t> </a:t>
            </a:r>
            <a:r>
              <a:rPr lang="ru-RU" b="1" dirty="0" err="1" smtClean="0"/>
              <a:t>Серженко</a:t>
            </a:r>
            <a:r>
              <a:rPr lang="ru-RU" b="1" dirty="0" smtClean="0"/>
              <a:t> Алёна, ученица 7 класса МКОУ«</a:t>
            </a:r>
            <a:r>
              <a:rPr lang="ru-RU" b="1" dirty="0" err="1" smtClean="0"/>
              <a:t>Новокриушанская</a:t>
            </a:r>
            <a:r>
              <a:rPr lang="ru-RU" b="1" dirty="0" smtClean="0"/>
              <a:t> СОШ»</a:t>
            </a:r>
          </a:p>
          <a:p>
            <a:pPr algn="l">
              <a:lnSpc>
                <a:spcPct val="90000"/>
              </a:lnSpc>
            </a:pPr>
            <a:r>
              <a:rPr lang="ru-RU" sz="2000" b="1" dirty="0" smtClean="0"/>
              <a:t>   </a:t>
            </a:r>
          </a:p>
          <a:p>
            <a:pPr algn="l">
              <a:lnSpc>
                <a:spcPct val="90000"/>
              </a:lnSpc>
            </a:pPr>
            <a:r>
              <a:rPr lang="ru-RU" sz="2000" b="1" dirty="0" smtClean="0"/>
              <a:t>                      РУКОВОДИТЕЛЬ:  </a:t>
            </a:r>
            <a:r>
              <a:rPr lang="ru-RU" b="1" dirty="0" smtClean="0"/>
              <a:t>Скакун Наталья  Владимировна</a:t>
            </a:r>
            <a:r>
              <a:rPr lang="ru-RU" sz="2000" b="1" dirty="0" smtClean="0"/>
              <a:t>             </a:t>
            </a:r>
          </a:p>
          <a:p>
            <a:endParaRPr lang="ru-RU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988840"/>
            <a:ext cx="5418602" cy="2965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5517232"/>
            <a:ext cx="4413176" cy="8640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Царь Иван Васильевич Грозный. 1897 г.</a:t>
            </a:r>
            <a:br>
              <a:rPr lang="ru-RU" sz="1800" dirty="0" smtClean="0"/>
            </a:br>
            <a:r>
              <a:rPr lang="ru-RU" sz="1800" dirty="0" smtClean="0"/>
              <a:t>Художник Васнецов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404664"/>
            <a:ext cx="4038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«…Если задержать взгляд на лице, мы увидим не только символ безраздельной власти, подобно жуткому видению, перешагнувшему века и пришедшему в этот мир, — перед нами предстает человек, терзаемый множеством страстей, натура неистовая и противоречивая…»</a:t>
            </a:r>
          </a:p>
          <a:p>
            <a:endParaRPr lang="ru-RU" dirty="0"/>
          </a:p>
        </p:txBody>
      </p:sp>
      <p:pic>
        <p:nvPicPr>
          <p:cNvPr id="7" name="Содержимое 6" descr="0_e2f81_21ccb274_L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620688"/>
            <a:ext cx="2808312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Проблемный вопрос:</a:t>
            </a:r>
            <a:endParaRPr lang="ru-RU" sz="4000" dirty="0"/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683568" y="1484784"/>
            <a:ext cx="3455988" cy="2808287"/>
          </a:xfrm>
          <a:prstGeom prst="horizontalScroll">
            <a:avLst>
              <a:gd name="adj" fmla="val 12500"/>
            </a:avLst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/>
              <a:t>Личностные </a:t>
            </a:r>
          </a:p>
          <a:p>
            <a:pPr algn="ctr"/>
            <a:r>
              <a:rPr lang="ru-RU" sz="2800" b="1" dirty="0"/>
              <a:t>качества</a:t>
            </a: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4572000" y="3356992"/>
            <a:ext cx="3455987" cy="2808287"/>
          </a:xfrm>
          <a:prstGeom prst="horizontalScroll">
            <a:avLst>
              <a:gd name="adj" fmla="val 12500"/>
            </a:avLst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Политическая </a:t>
            </a:r>
          </a:p>
          <a:p>
            <a:pPr algn="ctr"/>
            <a:r>
              <a:rPr lang="ru-RU" sz="2400" b="1" dirty="0"/>
              <a:t>деятельность </a:t>
            </a:r>
          </a:p>
          <a:p>
            <a:pPr algn="ctr"/>
            <a:endParaRPr lang="ru-RU" sz="2400" b="1" dirty="0"/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2292830">
            <a:off x="4163170" y="2275337"/>
            <a:ext cx="2232025" cy="1081088"/>
          </a:xfrm>
          <a:prstGeom prst="curvedDownArrow">
            <a:avLst>
              <a:gd name="adj1" fmla="val 41292"/>
              <a:gd name="adj2" fmla="val 82584"/>
              <a:gd name="adj3" fmla="val 19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1124744"/>
            <a:ext cx="187220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kern="10" dirty="0" smtClean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115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?</a:t>
            </a:r>
            <a:endParaRPr lang="ru-RU" sz="115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Политическая деятельность </a:t>
            </a:r>
            <a:br>
              <a:rPr lang="ru-RU" dirty="0" smtClean="0"/>
            </a:br>
            <a:r>
              <a:rPr lang="ru-RU" dirty="0" smtClean="0"/>
              <a:t>Ивана </a:t>
            </a:r>
            <a:r>
              <a:rPr lang="en-US" dirty="0" smtClean="0"/>
              <a:t>IV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ru-RU" b="1" dirty="0" smtClean="0"/>
              <a:t>1-й период. Реформы царя и «Избранной рады»</a:t>
            </a:r>
            <a:br>
              <a:rPr lang="ru-RU" b="1" dirty="0" smtClean="0"/>
            </a:br>
            <a:r>
              <a:rPr lang="ru-RU" b="1" dirty="0" smtClean="0"/>
              <a:t>(конец 40-х – начало 50-х годов </a:t>
            </a:r>
            <a:r>
              <a:rPr lang="en-US" b="1" dirty="0" smtClean="0"/>
              <a:t>XVI</a:t>
            </a:r>
            <a:r>
              <a:rPr lang="ru-RU" b="1" dirty="0" smtClean="0"/>
              <a:t> века)</a:t>
            </a:r>
          </a:p>
          <a:p>
            <a:endParaRPr lang="ru-RU" b="1" dirty="0" smtClean="0"/>
          </a:p>
          <a:p>
            <a:r>
              <a:rPr lang="ru-RU" b="1" dirty="0" smtClean="0"/>
              <a:t>2-й период. Опричнина Ивана </a:t>
            </a:r>
            <a:r>
              <a:rPr lang="en-US" b="1" dirty="0" smtClean="0"/>
              <a:t>IV (1565-1572</a:t>
            </a:r>
            <a:r>
              <a:rPr lang="ru-RU" b="1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35280" cy="106613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1-й период. Реформы царя и </a:t>
            </a:r>
            <a:br>
              <a:rPr lang="ru-RU" sz="3200" b="1" dirty="0" smtClean="0"/>
            </a:br>
            <a:r>
              <a:rPr lang="ru-RU" sz="3200" b="1" dirty="0" smtClean="0"/>
              <a:t>«Избранной рады»</a:t>
            </a:r>
            <a:br>
              <a:rPr lang="ru-RU" sz="3200" b="1" dirty="0" smtClean="0"/>
            </a:br>
            <a:r>
              <a:rPr lang="ru-RU" sz="3200" b="1" dirty="0" smtClean="0"/>
              <a:t>(конец 40-х – начало 50-х годов </a:t>
            </a:r>
            <a:r>
              <a:rPr lang="en-US" sz="3200" b="1" dirty="0" smtClean="0"/>
              <a:t>XVI</a:t>
            </a:r>
            <a:r>
              <a:rPr lang="ru-RU" sz="3200" b="1" dirty="0" smtClean="0"/>
              <a:t> века)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373216"/>
            <a:ext cx="8229600" cy="925563"/>
          </a:xfrm>
        </p:spPr>
        <p:txBody>
          <a:bodyPr/>
          <a:lstStyle/>
          <a:p>
            <a:pPr marL="342900" lvl="2" indent="-342900">
              <a:buNone/>
            </a:pPr>
            <a:endParaRPr lang="ru-RU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915816" y="2060848"/>
            <a:ext cx="5400599" cy="1801813"/>
            <a:chOff x="1746" y="1071"/>
            <a:chExt cx="3674" cy="1135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746" y="1071"/>
              <a:ext cx="3674" cy="737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Font typeface="+mj-lt"/>
                <a:buAutoNum type="arabicPeriod"/>
              </a:pPr>
              <a:r>
                <a:rPr lang="ru-RU" sz="2000" dirty="0" smtClean="0">
                  <a:ln>
                    <a:solidFill>
                      <a:schemeClr val="tx1"/>
                    </a:solidFill>
                  </a:ln>
                </a:rPr>
                <a:t>Ликвидация центробежных стремлений крупных феодалов.</a:t>
              </a:r>
            </a:p>
            <a:p>
              <a:pPr marL="457200" indent="-457200">
                <a:spcBef>
                  <a:spcPct val="50000"/>
                </a:spcBef>
                <a:buFont typeface="+mj-lt"/>
                <a:buAutoNum type="arabicPeriod"/>
              </a:pPr>
              <a:r>
                <a:rPr lang="ru-RU" sz="2000" dirty="0" smtClean="0">
                  <a:ln>
                    <a:solidFill>
                      <a:schemeClr val="tx1"/>
                    </a:solidFill>
                  </a:ln>
                </a:rPr>
                <a:t>Создание и укрепление госаппарата.</a:t>
              </a: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20" y="1797"/>
              <a:ext cx="0" cy="409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-180502" y="2204863"/>
            <a:ext cx="3049135" cy="830501"/>
            <a:chOff x="-348" y="1162"/>
            <a:chExt cx="2044" cy="464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-348" y="1162"/>
              <a:ext cx="1452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2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buChar char="n"/>
              </a:pPr>
              <a:r>
                <a:rPr lang="ru-RU" sz="24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Цели реформ </a:t>
              </a: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197" y="1444"/>
              <a:ext cx="499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331640" y="3861048"/>
            <a:ext cx="6120680" cy="2708434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Ограничение местничества.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Создание постоянного войска.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Реформа налогообложения.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Создание приказов.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Отмена кормлений. Губная реформа.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Принят судебник (1550)</a:t>
            </a:r>
            <a:endParaRPr lang="ru-RU" sz="2000" b="1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075240" cy="9221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2-й период. Опричнина Ивана </a:t>
            </a:r>
            <a:r>
              <a:rPr lang="en-US" sz="3200" b="1" dirty="0" smtClean="0"/>
              <a:t>IV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smtClean="0"/>
              <a:t>(1565-1572)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085584" cy="16561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Опричнина – («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оприч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– кроме) – политика Ивана Грозного, которая привела к разделу земель Русского государства на земские под управлением Боярской думы и опричные (государев удел) с «государевым двором» и особым войском. Сопровождались террором и репрессиями как средствами достижения политических целей.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55776" y="3429000"/>
            <a:ext cx="5760640" cy="2626553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Установление неограниченной власти царя</a:t>
            </a:r>
          </a:p>
          <a:p>
            <a:pPr>
              <a:spcBef>
                <a:spcPct val="50000"/>
              </a:spcBef>
            </a:pPr>
            <a:endParaRPr lang="ru-RU" sz="2000" b="1" dirty="0">
              <a:ln>
                <a:solidFill>
                  <a:schemeClr val="tx1"/>
                </a:solidFill>
              </a:ln>
            </a:endParaRP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Борьба с феодальной аристократией</a:t>
            </a:r>
          </a:p>
          <a:p>
            <a:pPr>
              <a:spcBef>
                <a:spcPct val="50000"/>
              </a:spcBef>
            </a:pPr>
            <a:endParaRPr lang="ru-RU" sz="2000" b="1" dirty="0">
              <a:ln>
                <a:solidFill>
                  <a:schemeClr val="tx1"/>
                </a:solidFill>
              </a:ln>
            </a:endParaRPr>
          </a:p>
          <a:p>
            <a:pPr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</a:rPr>
              <a:t>Ликвидация остатков феодальной раздробленности </a:t>
            </a:r>
            <a:endParaRPr lang="ru-RU" sz="2000" b="1" dirty="0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537964" y="3429000"/>
            <a:ext cx="1800224" cy="2211388"/>
            <a:chOff x="340" y="2160"/>
            <a:chExt cx="1134" cy="1393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6200000">
              <a:off x="-231" y="2731"/>
              <a:ext cx="139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20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Цели опричнины</a:t>
              </a:r>
              <a:endParaRPr lang="ru-RU" sz="2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703" y="2341"/>
              <a:ext cx="771" cy="1089"/>
              <a:chOff x="703" y="2341"/>
              <a:chExt cx="771" cy="1089"/>
            </a:xfrm>
          </p:grpSpPr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703" y="2341"/>
                <a:ext cx="726" cy="363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>
                <a:off x="703" y="2886"/>
                <a:ext cx="771" cy="0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>
                <a:off x="748" y="3022"/>
                <a:ext cx="681" cy="408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/>
              <a:t>Усиление центральной государственной власти и ее социальной  опоры – дворянства</a:t>
            </a:r>
            <a:endParaRPr lang="ru-RU" sz="3600" dirty="0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835696" y="3068960"/>
            <a:ext cx="5111750" cy="1368426"/>
            <a:chOff x="1293" y="1979"/>
            <a:chExt cx="3220" cy="862"/>
          </a:xfrm>
        </p:grpSpPr>
        <p:sp>
          <p:nvSpPr>
            <p:cNvPr id="5" name="Text Box 11"/>
            <p:cNvSpPr txBox="1">
              <a:spLocks noChangeArrowheads="1"/>
            </p:cNvSpPr>
            <p:nvPr/>
          </p:nvSpPr>
          <p:spPr bwMode="auto">
            <a:xfrm>
              <a:off x="2109" y="2069"/>
              <a:ext cx="1497" cy="523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Последствия опричнины</a:t>
              </a:r>
              <a:endPara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endParaRPr>
            </a:p>
          </p:txBody>
        </p: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1293" y="1979"/>
              <a:ext cx="816" cy="862"/>
              <a:chOff x="1293" y="1979"/>
              <a:chExt cx="816" cy="862"/>
            </a:xfrm>
          </p:grpSpPr>
          <p:sp>
            <p:nvSpPr>
              <p:cNvPr id="10" name="Line 13"/>
              <p:cNvSpPr>
                <a:spLocks noChangeShapeType="1"/>
              </p:cNvSpPr>
              <p:nvPr/>
            </p:nvSpPr>
            <p:spPr bwMode="auto">
              <a:xfrm flipH="1" flipV="1">
                <a:off x="1293" y="1979"/>
                <a:ext cx="816" cy="363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4"/>
              <p:cNvSpPr>
                <a:spLocks noChangeShapeType="1"/>
              </p:cNvSpPr>
              <p:nvPr/>
            </p:nvSpPr>
            <p:spPr bwMode="auto">
              <a:xfrm flipH="1">
                <a:off x="1293" y="2342"/>
                <a:ext cx="771" cy="499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3606" y="1979"/>
              <a:ext cx="907" cy="862"/>
              <a:chOff x="3606" y="1979"/>
              <a:chExt cx="907" cy="862"/>
            </a:xfrm>
          </p:grpSpPr>
          <p:sp>
            <p:nvSpPr>
              <p:cNvPr id="8" name="Line 16"/>
              <p:cNvSpPr>
                <a:spLocks noChangeShapeType="1"/>
              </p:cNvSpPr>
              <p:nvPr/>
            </p:nvSpPr>
            <p:spPr bwMode="auto">
              <a:xfrm flipV="1">
                <a:off x="3606" y="1979"/>
                <a:ext cx="907" cy="362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3606" y="2342"/>
                <a:ext cx="907" cy="499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23528" y="2276872"/>
            <a:ext cx="2087563" cy="707886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Централизация страны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6300192" y="1916832"/>
            <a:ext cx="2592387" cy="1015663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Становление деспотического самодержавия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372200" y="4581128"/>
            <a:ext cx="2305050" cy="1015663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Помогла утверждению крепостного права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95536" y="4581128"/>
            <a:ext cx="2160587" cy="1015663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Тяжёлый экономический кризис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Органы власти и управления </a:t>
            </a:r>
            <a:br>
              <a:rPr lang="ru-RU" b="1" dirty="0" smtClean="0"/>
            </a:br>
            <a:r>
              <a:rPr lang="ru-RU" b="1" dirty="0" smtClean="0"/>
              <a:t>(в середине </a:t>
            </a:r>
            <a:r>
              <a:rPr lang="en-US" b="1" dirty="0" smtClean="0"/>
              <a:t>XVI – XVII</a:t>
            </a:r>
            <a:r>
              <a:rPr lang="ru-RU" b="1" dirty="0" smtClean="0"/>
              <a:t> веков)</a:t>
            </a:r>
            <a:endParaRPr lang="ru-RU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67544" y="1484784"/>
            <a:ext cx="7991475" cy="2087563"/>
            <a:chOff x="431" y="890"/>
            <a:chExt cx="5034" cy="1315"/>
          </a:xfrm>
        </p:grpSpPr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2109" y="890"/>
              <a:ext cx="1588" cy="291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ЦАРЬ</a:t>
              </a:r>
              <a:endPara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431" y="1525"/>
              <a:ext cx="1769" cy="252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Боярская дума</a:t>
              </a:r>
              <a:r>
                <a:rPr lang="ru-RU" sz="2000" b="1" dirty="0" smtClean="0">
                  <a:solidFill>
                    <a:srgbClr val="FF0000"/>
                  </a:solidFill>
                </a:rPr>
                <a:t> 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470" y="1480"/>
              <a:ext cx="1995" cy="446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Митрополит с 1589 - патриарх</a:t>
              </a:r>
              <a:endParaRPr lang="ru-RU" sz="2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endParaRPr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1247" y="1071"/>
              <a:ext cx="2223" cy="1134"/>
              <a:chOff x="1247" y="1071"/>
              <a:chExt cx="2223" cy="1134"/>
            </a:xfrm>
          </p:grpSpPr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 flipH="1">
                <a:off x="1247" y="1071"/>
                <a:ext cx="862" cy="454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1"/>
              <p:cNvSpPr>
                <a:spLocks noChangeShapeType="1"/>
              </p:cNvSpPr>
              <p:nvPr/>
            </p:nvSpPr>
            <p:spPr bwMode="auto">
              <a:xfrm>
                <a:off x="2200" y="1706"/>
                <a:ext cx="1270" cy="0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 flipH="1">
                <a:off x="2880" y="1162"/>
                <a:ext cx="0" cy="1043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1560" y="3573016"/>
            <a:ext cx="7559675" cy="707886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Земский собор. Представлены: боярство, духовенство, дворянство, купечество, государственный аппарат.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3275286" y="4293096"/>
            <a:ext cx="2160588" cy="1081087"/>
            <a:chOff x="2199" y="2931"/>
            <a:chExt cx="1361" cy="681"/>
          </a:xfrm>
        </p:grpSpPr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199" y="3112"/>
              <a:ext cx="1361" cy="252"/>
            </a:xfrm>
            <a:prstGeom prst="rect">
              <a:avLst/>
            </a:prstGeom>
            <a:noFill/>
            <a:ln w="57150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ln>
                    <a:solidFill>
                      <a:schemeClr val="tx1"/>
                    </a:solidFill>
                  </a:ln>
                  <a:solidFill>
                    <a:srgbClr val="FF0000"/>
                  </a:solidFill>
                </a:rPr>
                <a:t>Приказы</a:t>
              </a:r>
              <a:endParaRPr lang="ru-RU" sz="20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endParaRPr>
            </a:p>
          </p:txBody>
        </p:sp>
        <p:grpSp>
          <p:nvGrpSpPr>
            <p:cNvPr id="15" name="Group 15"/>
            <p:cNvGrpSpPr>
              <a:grpSpLocks/>
            </p:cNvGrpSpPr>
            <p:nvPr/>
          </p:nvGrpSpPr>
          <p:grpSpPr bwMode="auto">
            <a:xfrm>
              <a:off x="2880" y="2931"/>
              <a:ext cx="0" cy="681"/>
              <a:chOff x="2880" y="2931"/>
              <a:chExt cx="0" cy="681"/>
            </a:xfrm>
          </p:grpSpPr>
          <p:sp>
            <p:nvSpPr>
              <p:cNvPr id="16" name="Line 16"/>
              <p:cNvSpPr>
                <a:spLocks noChangeShapeType="1"/>
              </p:cNvSpPr>
              <p:nvPr/>
            </p:nvSpPr>
            <p:spPr bwMode="auto">
              <a:xfrm>
                <a:off x="2880" y="2931"/>
                <a:ext cx="0" cy="182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>
                <a:off x="2880" y="3385"/>
                <a:ext cx="0" cy="227"/>
              </a:xfrm>
              <a:prstGeom prst="line">
                <a:avLst/>
              </a:prstGeom>
              <a:noFill/>
              <a:ln w="5715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95536" y="5373216"/>
            <a:ext cx="7921625" cy="707886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Городовые, приказчики, губные старосты, земские старосты, воеводы.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Результаты социологического опроса</a:t>
            </a:r>
            <a:endParaRPr lang="ru-RU" sz="3200" dirty="0"/>
          </a:p>
        </p:txBody>
      </p:sp>
      <p:graphicFrame>
        <p:nvGraphicFramePr>
          <p:cNvPr id="4" name="Объект 7"/>
          <p:cNvGraphicFramePr>
            <a:graphicFrameLocks/>
          </p:cNvGraphicFramePr>
          <p:nvPr/>
        </p:nvGraphicFramePr>
        <p:xfrm>
          <a:off x="395536" y="1268760"/>
          <a:ext cx="338437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Объект 10"/>
          <p:cNvGraphicFramePr>
            <a:graphicFrameLocks/>
          </p:cNvGraphicFramePr>
          <p:nvPr/>
        </p:nvGraphicFramePr>
        <p:xfrm>
          <a:off x="4139952" y="1124744"/>
          <a:ext cx="3614043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4"/>
          <p:cNvGraphicFramePr>
            <a:graphicFrameLocks/>
          </p:cNvGraphicFramePr>
          <p:nvPr/>
        </p:nvGraphicFramePr>
        <p:xfrm>
          <a:off x="395536" y="3573016"/>
          <a:ext cx="3549600" cy="23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Объект 19"/>
          <p:cNvGraphicFramePr>
            <a:graphicFrameLocks/>
          </p:cNvGraphicFramePr>
          <p:nvPr/>
        </p:nvGraphicFramePr>
        <p:xfrm>
          <a:off x="3974728" y="3623816"/>
          <a:ext cx="4836294" cy="2477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  <p:bldGraphic spid="8" grpId="0">
        <p:bldAsOne/>
      </p:bldGraphic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5673955"/>
              </p:ext>
            </p:extLst>
          </p:nvPr>
        </p:nvGraphicFramePr>
        <p:xfrm>
          <a:off x="0" y="332656"/>
          <a:ext cx="430517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7848132"/>
              </p:ext>
            </p:extLst>
          </p:nvPr>
        </p:nvGraphicFramePr>
        <p:xfrm>
          <a:off x="4499992" y="404664"/>
          <a:ext cx="426658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7317427"/>
              </p:ext>
            </p:extLst>
          </p:nvPr>
        </p:nvGraphicFramePr>
        <p:xfrm>
          <a:off x="180109" y="3263775"/>
          <a:ext cx="3887835" cy="2901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9"/>
          <p:cNvGraphicFramePr>
            <a:graphicFrameLocks/>
          </p:cNvGraphicFramePr>
          <p:nvPr/>
        </p:nvGraphicFramePr>
        <p:xfrm>
          <a:off x="4499992" y="3356992"/>
          <a:ext cx="42484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Graphic spid="6" grpId="0">
        <p:bldAsOne/>
      </p:bldGraphic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4664"/>
            <a:ext cx="799288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Рисунок 3" descr="lACLj_DIop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700808"/>
            <a:ext cx="3744799" cy="4283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278904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Цель проектной работы </a:t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b="1" dirty="0" smtClean="0"/>
              <a:t>«ИВАН ГРОЗНЫЙ – ЛИЧНОСТЬ И ЭПОХА»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140968"/>
            <a:ext cx="7715200" cy="2985195"/>
          </a:xfrm>
        </p:spPr>
        <p:txBody>
          <a:bodyPr/>
          <a:lstStyle/>
          <a:p>
            <a:r>
              <a:rPr lang="ru-RU" dirty="0" smtClean="0"/>
              <a:t>Определить  влияние  личностных качеств Ивана </a:t>
            </a:r>
            <a:r>
              <a:rPr lang="en-US" dirty="0" smtClean="0"/>
              <a:t>IV </a:t>
            </a:r>
            <a:r>
              <a:rPr lang="ru-RU" dirty="0" smtClean="0"/>
              <a:t>Грозного на его политическую деятельность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72400" cy="1362075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24744"/>
            <a:ext cx="7772400" cy="5040559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/>
              <a:t>Изучить литературу, источники  по проблеме исследования</a:t>
            </a:r>
            <a:endParaRPr lang="en-US" sz="2400" b="1" dirty="0" smtClean="0"/>
          </a:p>
          <a:p>
            <a:pPr>
              <a:lnSpc>
                <a:spcPct val="90000"/>
              </a:lnSpc>
            </a:pPr>
            <a:endParaRPr lang="ru-RU" sz="2400" b="1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/>
              <a:t>Изучить особенности  личности Ивана Грозного, их  взаимосвязь с политической деятельностью  Ивана </a:t>
            </a:r>
            <a:r>
              <a:rPr lang="en-US" sz="2400" b="1" dirty="0" smtClean="0"/>
              <a:t>IV</a:t>
            </a:r>
          </a:p>
          <a:p>
            <a:pPr>
              <a:lnSpc>
                <a:spcPct val="90000"/>
              </a:lnSpc>
            </a:pPr>
            <a:endParaRPr lang="ru-RU" sz="2400" b="1" dirty="0" smtClean="0"/>
          </a:p>
          <a:p>
            <a:pPr marL="457200" indent="-45720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/>
              <a:t>Проведение социологического опроса по теме исследования </a:t>
            </a:r>
            <a:endParaRPr lang="en-US" sz="2400" b="1" dirty="0" smtClean="0"/>
          </a:p>
          <a:p>
            <a:pPr>
              <a:lnSpc>
                <a:spcPct val="90000"/>
              </a:lnSpc>
            </a:pPr>
            <a:endParaRPr lang="ru-RU" sz="2400" b="1" dirty="0" smtClean="0"/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b="1" dirty="0" smtClean="0"/>
              <a:t>Формирование навыков исследовательской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 исследования: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4258816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/>
              <a:t>     На основе изученной литературы, источников, знаний, полученных в школьном курсе истории, можно предположить, что личностные качества царя  Ивана Грозного имели значительное влияние на его политическую деятельность.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/>
              <a:t>		Иван </a:t>
            </a:r>
            <a:r>
              <a:rPr lang="en-US" b="1" dirty="0" smtClean="0"/>
              <a:t>IV</a:t>
            </a:r>
            <a:r>
              <a:rPr lang="ru-RU" b="1" dirty="0" smtClean="0"/>
              <a:t> Грозный внес большой вклад в развитие и укрепление Российского государства.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/>
              <a:t>		Иван Грозный  - умная, волевая личность, отличающаяся  жестокостью.</a:t>
            </a:r>
          </a:p>
          <a:p>
            <a:endParaRPr lang="ru-RU" dirty="0"/>
          </a:p>
        </p:txBody>
      </p:sp>
      <p:pic>
        <p:nvPicPr>
          <p:cNvPr id="5" name="Рисунок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60032" y="1628800"/>
            <a:ext cx="2962619" cy="384771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</a:t>
            </a:r>
          </a:p>
          <a:p>
            <a:pPr>
              <a:buNone/>
            </a:pPr>
            <a:r>
              <a:rPr lang="ru-RU" sz="4000" b="1" dirty="0"/>
              <a:t> </a:t>
            </a:r>
            <a:r>
              <a:rPr lang="ru-RU" sz="4000" b="1" dirty="0" smtClean="0"/>
              <a:t>  Правление Ивана</a:t>
            </a:r>
            <a:r>
              <a:rPr lang="en-US" sz="4000" b="1" dirty="0" smtClean="0"/>
              <a:t> IV</a:t>
            </a:r>
            <a:r>
              <a:rPr lang="ru-RU" sz="4000" b="1" dirty="0" smtClean="0"/>
              <a:t> (1533-1584)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980728"/>
            <a:ext cx="3387080" cy="468546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ru-RU" dirty="0" smtClean="0"/>
              <a:t>Формирование личности </a:t>
            </a:r>
            <a:endParaRPr lang="ru-RU" dirty="0"/>
          </a:p>
        </p:txBody>
      </p:sp>
      <p:sp>
        <p:nvSpPr>
          <p:cNvPr id="4" name="Oval 4"/>
          <p:cNvSpPr>
            <a:spLocks noGrp="1" noChangeArrowheads="1"/>
          </p:cNvSpPr>
          <p:nvPr>
            <p:ph idx="1"/>
          </p:nvPr>
        </p:nvSpPr>
        <p:spPr bwMode="auto">
          <a:xfrm>
            <a:off x="3275856" y="1700808"/>
            <a:ext cx="2458616" cy="1303963"/>
          </a:xfrm>
          <a:prstGeom prst="ellipse">
            <a:avLst/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ru-RU" sz="1800" b="1" dirty="0" smtClean="0">
                <a:latin typeface="Arial" charset="0"/>
              </a:rPr>
              <a:t> ЛИЧНОСТЬ </a:t>
            </a:r>
            <a:endParaRPr lang="ru-RU" sz="1800" b="1" dirty="0">
              <a:latin typeface="Arial" charset="0"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2555776" y="2780928"/>
            <a:ext cx="1007492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5508104" y="2708920"/>
            <a:ext cx="1008112" cy="5040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572000" y="2996952"/>
            <a:ext cx="0" cy="9361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539552" y="3068960"/>
            <a:ext cx="2305050" cy="1295400"/>
          </a:xfrm>
          <a:prstGeom prst="ellipse">
            <a:avLst/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dirty="0">
                <a:latin typeface="Arial" charset="0"/>
              </a:rPr>
              <a:t>Мировоззрение</a:t>
            </a:r>
            <a:r>
              <a:rPr lang="ru-RU" dirty="0"/>
              <a:t> 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203848" y="4005064"/>
            <a:ext cx="2665413" cy="1295400"/>
          </a:xfrm>
          <a:prstGeom prst="ellipse">
            <a:avLst/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dirty="0"/>
              <a:t> </a:t>
            </a:r>
            <a:r>
              <a:rPr lang="ru-RU" sz="1800" b="1" dirty="0">
                <a:latin typeface="Arial" charset="0"/>
              </a:rPr>
              <a:t>социум, </a:t>
            </a:r>
          </a:p>
          <a:p>
            <a:pPr algn="ctr"/>
            <a:r>
              <a:rPr lang="ru-RU" sz="1800" b="1" dirty="0">
                <a:latin typeface="Arial" charset="0"/>
              </a:rPr>
              <a:t>окружение</a:t>
            </a: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6084168" y="3140968"/>
            <a:ext cx="2808287" cy="1295400"/>
          </a:xfrm>
          <a:prstGeom prst="ellipse">
            <a:avLst/>
          </a:prstGeom>
          <a:solidFill>
            <a:srgbClr val="FF967D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800" b="1" dirty="0" err="1">
                <a:latin typeface="Arial" charset="0"/>
              </a:rPr>
              <a:t>Психо</a:t>
            </a:r>
            <a:r>
              <a:rPr lang="ru-RU" sz="1800" b="1" dirty="0">
                <a:latin typeface="Arial" charset="0"/>
              </a:rPr>
              <a:t>-</a:t>
            </a:r>
          </a:p>
          <a:p>
            <a:pPr algn="ctr"/>
            <a:r>
              <a:rPr lang="ru-RU" sz="1800" b="1" dirty="0">
                <a:latin typeface="Arial" charset="0"/>
              </a:rPr>
              <a:t>физиологические</a:t>
            </a:r>
          </a:p>
          <a:p>
            <a:pPr algn="ctr"/>
            <a:r>
              <a:rPr lang="ru-RU" sz="1800" b="1" dirty="0">
                <a:latin typeface="Arial" charset="0"/>
              </a:rPr>
              <a:t> особенности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04664"/>
            <a:ext cx="65527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РОДИТЕЛИ Ивана </a:t>
            </a:r>
            <a:r>
              <a:rPr lang="en-US" sz="4400" dirty="0" smtClean="0"/>
              <a:t>IV</a:t>
            </a:r>
            <a:endParaRPr lang="ru-RU" sz="4400" dirty="0"/>
          </a:p>
        </p:txBody>
      </p:sp>
      <p:pic>
        <p:nvPicPr>
          <p:cNvPr id="3" name="Рисунок 1" descr="Василий III - отец Ивана Грозно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916113"/>
            <a:ext cx="27305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5085184"/>
            <a:ext cx="3384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Василий III – </a:t>
            </a:r>
            <a:endParaRPr lang="en-US" sz="2400" b="1" dirty="0" smtClean="0"/>
          </a:p>
          <a:p>
            <a:pPr algn="ctr"/>
            <a:r>
              <a:rPr lang="ru-RU" b="1" dirty="0"/>
              <a:t>отец Ивана Грозного</a:t>
            </a:r>
            <a:r>
              <a:rPr lang="ru-RU" dirty="0"/>
              <a:t> </a:t>
            </a:r>
          </a:p>
        </p:txBody>
      </p:sp>
      <p:pic>
        <p:nvPicPr>
          <p:cNvPr id="5" name="Рисунок 2" descr="Елена Глинская - мать Ивана Грозног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916832"/>
            <a:ext cx="253841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88024" y="5085184"/>
            <a:ext cx="2880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Елена Глинская</a:t>
            </a:r>
            <a:r>
              <a:rPr lang="ru-RU" b="1" dirty="0"/>
              <a:t> –</a:t>
            </a:r>
            <a:endParaRPr lang="en-US" b="1" dirty="0"/>
          </a:p>
          <a:p>
            <a:pPr algn="ctr"/>
            <a:r>
              <a:rPr lang="ru-RU" b="1" dirty="0"/>
              <a:t> мать Ивана Грозного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годы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4536504" cy="485313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500" b="1" dirty="0" smtClean="0">
                <a:latin typeface="Arial" charset="0"/>
              </a:rPr>
              <a:t>     </a:t>
            </a:r>
            <a:r>
              <a:rPr lang="ru-RU" sz="3600" b="1" dirty="0" smtClean="0">
                <a:latin typeface="Arial" charset="0"/>
              </a:rPr>
              <a:t>Свадьба родителей состоялась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в 1526 году.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    Иван IV, прозванный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впоследствии Грозным, появился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на свет в 1530 году. Он был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ребенком очень желанным, и его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рождения ожидала вся страна.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    «…Ивана воспитывали бояре,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стараясь угодить ему во всяком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наслаждении.</a:t>
            </a:r>
            <a:br>
              <a:rPr lang="ru-RU" sz="3600" b="1" dirty="0" smtClean="0">
                <a:latin typeface="Arial" charset="0"/>
              </a:rPr>
            </a:br>
            <a:r>
              <a:rPr lang="ru-RU" sz="3600" b="1" dirty="0" smtClean="0">
                <a:latin typeface="Arial" charset="0"/>
              </a:rPr>
              <a:t>    	</a:t>
            </a:r>
            <a:endParaRPr lang="ru-RU" sz="3600" b="1" dirty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   Иван рос беспризорным, но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latin typeface="Arial" charset="0"/>
              </a:rPr>
              <a:t> зорким сиротой в обстановке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придворных интриг, борьбы и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насилия, проникавших в его детскую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опочивальню даже ночью.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   Детство осталось в памяти Ивана как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время обид и унижений.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   Невнимательное и оскорбительное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отношение к маленьким великим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князьям Ивану и Юрию характеризуют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>
                <a:latin typeface="Arial" charset="0"/>
              </a:rPr>
              <a:t> </a:t>
            </a:r>
            <a:r>
              <a:rPr lang="ru-RU" sz="3600" b="1" dirty="0" smtClean="0">
                <a:latin typeface="Arial" charset="0"/>
              </a:rPr>
              <a:t>двухлетнее господство Шуйских…»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064" y="1988840"/>
            <a:ext cx="2602119" cy="337951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Характеристика личности: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/>
          <a:lstStyle/>
          <a:p>
            <a:r>
              <a:rPr lang="ru-RU" dirty="0" smtClean="0"/>
              <a:t>Сочетание противоположных свойств: безрассудная мнительность  и «</a:t>
            </a:r>
            <a:r>
              <a:rPr lang="ru-RU" dirty="0" err="1" smtClean="0"/>
              <a:t>мудроумие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жестокость и заботу о воинстве</a:t>
            </a:r>
          </a:p>
          <a:p>
            <a:r>
              <a:rPr lang="ru-RU" dirty="0" smtClean="0"/>
              <a:t>гордыня и смирение </a:t>
            </a:r>
          </a:p>
          <a:p>
            <a:r>
              <a:rPr lang="ru-RU" dirty="0" smtClean="0"/>
              <a:t> задушевность и  жесткое озлобление, холодным презрением к людям. </a:t>
            </a:r>
          </a:p>
          <a:p>
            <a:r>
              <a:rPr lang="ru-RU" dirty="0" smtClean="0"/>
              <a:t>религиозный фанатизм </a:t>
            </a:r>
          </a:p>
          <a:p>
            <a:r>
              <a:rPr lang="ru-RU" dirty="0" smtClean="0"/>
              <a:t>корыстолюбие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521</Words>
  <Application>Microsoft Office PowerPoint</Application>
  <PresentationFormat>Экран (4:3)</PresentationFormat>
  <Paragraphs>130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Проектная работа  «ИВАН ГРОЗНЫЙ –  ЛИЧНОСТЬ И ЭПОХА» </vt:lpstr>
      <vt:lpstr>Цель проектной работы   «ИВАН ГРОЗНЫЙ – ЛИЧНОСТЬ И ЭПОХА» </vt:lpstr>
      <vt:lpstr>Задачи:</vt:lpstr>
      <vt:lpstr>Гипотеза  исследования: </vt:lpstr>
      <vt:lpstr>Презентация PowerPoint</vt:lpstr>
      <vt:lpstr>Формирование личности </vt:lpstr>
      <vt:lpstr>Презентация PowerPoint</vt:lpstr>
      <vt:lpstr>Детские годы</vt:lpstr>
      <vt:lpstr>Характеристика личности: </vt:lpstr>
      <vt:lpstr>Царь Иван Васильевич Грозный. 1897 г. Художник Васнецов</vt:lpstr>
      <vt:lpstr>Презентация PowerPoint</vt:lpstr>
      <vt:lpstr>Политическая деятельность  Ивана IV </vt:lpstr>
      <vt:lpstr>1-й период. Реформы царя и  «Избранной рады» (конец 40-х – начало 50-х годов XVI века)</vt:lpstr>
      <vt:lpstr>2-й период. Опричнина Ивана IV  (1565-1572)</vt:lpstr>
      <vt:lpstr> Усиление центральной государственной власти и ее социальной  опоры – дворянства</vt:lpstr>
      <vt:lpstr>Органы власти и управления  (в середине XVI – XVII веков)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 «ИВАН ГРОЗНЫЙ –  ЛИЧНОСТЬ И ЭПОХА» </dc:title>
  <dc:creator>Admin</dc:creator>
  <cp:lastModifiedBy>Учитель</cp:lastModifiedBy>
  <cp:revision>26</cp:revision>
  <dcterms:created xsi:type="dcterms:W3CDTF">2018-02-17T13:45:53Z</dcterms:created>
  <dcterms:modified xsi:type="dcterms:W3CDTF">2018-02-27T07:52:03Z</dcterms:modified>
</cp:coreProperties>
</file>